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notesMasterIdLst>
    <p:notesMasterId r:id="rId16"/>
  </p:notesMasterIdLst>
  <p:sldIdLst>
    <p:sldId id="256" r:id="rId2"/>
    <p:sldId id="257" r:id="rId3"/>
    <p:sldId id="258" r:id="rId4"/>
    <p:sldId id="261" r:id="rId5"/>
    <p:sldId id="262" r:id="rId6"/>
    <p:sldId id="266" r:id="rId7"/>
    <p:sldId id="264" r:id="rId8"/>
    <p:sldId id="267" r:id="rId9"/>
    <p:sldId id="259" r:id="rId10"/>
    <p:sldId id="263" r:id="rId11"/>
    <p:sldId id="265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FEDED-23F7-AB43-B3AB-A1213AAFC230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1ED5D-3D7E-EF49-8C81-92FAB7D23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06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Clint 1</a:t>
            </a:r>
            <a:r>
              <a:rPr lang="en-US" baseline="30000" dirty="0"/>
              <a:t>st</a:t>
            </a:r>
            <a:r>
              <a:rPr lang="en-US" dirty="0"/>
              <a:t> half, Ed 2nd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1ED5D-3D7E-EF49-8C81-92FAB7D238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37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1ED5D-3D7E-EF49-8C81-92FAB7D238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96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1ED5D-3D7E-EF49-8C81-92FAB7D238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69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1ED5D-3D7E-EF49-8C81-92FAB7D238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66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 &amp; Clint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1ED5D-3D7E-EF49-8C81-92FAB7D238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39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Clint</a:t>
            </a:r>
          </a:p>
          <a:p>
            <a:r>
              <a:rPr lang="en-US" dirty="0"/>
              <a:t>No zip codes start with two 0’s (except PR)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1ED5D-3D7E-EF49-8C81-92FAB7D238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00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1ED5D-3D7E-EF49-8C81-92FAB7D238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43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1ED5D-3D7E-EF49-8C81-92FAB7D238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405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1ED5D-3D7E-EF49-8C81-92FAB7D238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40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1ED5D-3D7E-EF49-8C81-92FAB7D238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90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1ED5D-3D7E-EF49-8C81-92FAB7D238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03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1ED5D-3D7E-EF49-8C81-92FAB7D238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34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1ED5D-3D7E-EF49-8C81-92FAB7D238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25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A837-BC8D-2245-BE78-0E67FE887365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494521A-7A3D-9040-9CE1-E4B4D9BCDA0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668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A837-BC8D-2245-BE78-0E67FE887365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4521A-7A3D-9040-9CE1-E4B4D9BCDA0A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135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A837-BC8D-2245-BE78-0E67FE887365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4521A-7A3D-9040-9CE1-E4B4D9BCDA0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007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A837-BC8D-2245-BE78-0E67FE887365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4521A-7A3D-9040-9CE1-E4B4D9BCDA0A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911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A837-BC8D-2245-BE78-0E67FE887365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4521A-7A3D-9040-9CE1-E4B4D9BCDA0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855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A837-BC8D-2245-BE78-0E67FE887365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4521A-7A3D-9040-9CE1-E4B4D9BCDA0A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937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A837-BC8D-2245-BE78-0E67FE887365}" type="datetimeFigureOut">
              <a:rPr lang="en-US" smtClean="0"/>
              <a:t>3/12/19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4521A-7A3D-9040-9CE1-E4B4D9BCDA0A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772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A837-BC8D-2245-BE78-0E67FE887365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4521A-7A3D-9040-9CE1-E4B4D9BCDA0A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789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A837-BC8D-2245-BE78-0E67FE887365}" type="datetimeFigureOut">
              <a:rPr lang="en-US" smtClean="0"/>
              <a:t>3/12/19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4521A-7A3D-9040-9CE1-E4B4D9BCD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40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A837-BC8D-2245-BE78-0E67FE887365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4521A-7A3D-9040-9CE1-E4B4D9BCDA0A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129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04CA837-BC8D-2245-BE78-0E67FE887365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4521A-7A3D-9040-9CE1-E4B4D9BCDA0A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1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CA837-BC8D-2245-BE78-0E67FE887365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494521A-7A3D-9040-9CE1-E4B4D9BCDA0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043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915F5D-3769-B743-A116-2B5CF7FF411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2193" y="-326776"/>
            <a:ext cx="12274193" cy="81827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D3E32F-E2DA-BD4E-8025-A542A88C3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0806"/>
            <a:ext cx="9144000" cy="2387600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US" sz="36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”There goes the neighborhood”</a:t>
            </a:r>
            <a:br>
              <a:rPr lang="en-US" sz="36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</a:br>
            <a:r>
              <a:rPr lang="en-US" sz="36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Gentrification &amp; House value-</a:t>
            </a:r>
            <a:br>
              <a:rPr lang="en-US" sz="36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</a:br>
            <a:r>
              <a:rPr lang="en-US" sz="36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Zillow House Prices &amp; crime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C57392-1546-594D-97CD-A636BDB5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effectLst>
            <a:glow rad="127000">
              <a:schemeClr val="bg1"/>
            </a:glow>
          </a:effectLst>
        </p:spPr>
        <p:txBody>
          <a:bodyPr>
            <a:normAutofit/>
          </a:bodyPr>
          <a:lstStyle/>
          <a:p>
            <a:r>
              <a:rPr lang="en-US" b="1" dirty="0"/>
              <a:t>Edward </a:t>
            </a:r>
            <a:r>
              <a:rPr lang="en-US" b="1" dirty="0" err="1"/>
              <a:t>Shafron</a:t>
            </a:r>
            <a:endParaRPr lang="en-US" b="1" dirty="0"/>
          </a:p>
          <a:p>
            <a:r>
              <a:rPr lang="en-US" b="1" dirty="0"/>
              <a:t>Clint Wynne</a:t>
            </a:r>
          </a:p>
        </p:txBody>
      </p:sp>
    </p:spTree>
    <p:extLst>
      <p:ext uri="{BB962C8B-B14F-4D97-AF65-F5344CB8AC3E}">
        <p14:creationId xmlns:p14="http://schemas.microsoft.com/office/powerpoint/2010/main" val="1120018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5A1E-A746-3145-BABE-013430D63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Exploration – sufficient data at County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423A6F-E9E3-8842-8FE4-2E8587685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216" y="2088847"/>
            <a:ext cx="9144000" cy="4572000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7419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6770-D5BD-104B-9DFE-FDF01F771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Analysis – All Counties vs Significant Counties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A70ED3-4B47-3948-B03C-6B8219E8A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880" y="3665781"/>
            <a:ext cx="5192016" cy="3200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279C2C-D894-DE46-AD6F-0A681C57A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672" y="581361"/>
            <a:ext cx="4440432" cy="27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118A1F-DC69-CB4B-B9A3-2888AD37D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061" y="581361"/>
            <a:ext cx="3927315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C148F1-1586-D84F-B7A6-349EC40F8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665781"/>
            <a:ext cx="474303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71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1147-4DF5-9642-85F2-5CC13B363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– Highest slope of Significant Counties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A7DA1F-34D1-1047-AE02-3C77BC0FB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00" y="2006600"/>
            <a:ext cx="5499100" cy="4851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0F74CF-8A90-0141-A2DB-146A33B7C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51" y="2006600"/>
            <a:ext cx="5004486" cy="475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45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49DF2-2913-8A4B-A3F9-A19919F0F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– Zip Codes most standing to gain value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6D8F3D-2960-1F40-9CF2-C634D87D8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93" y="1900040"/>
            <a:ext cx="5295900" cy="4749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479F82-439D-5745-B221-3455AFB8A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011" y="1882018"/>
            <a:ext cx="5308085" cy="472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55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159F9-5FF7-8245-9901-DF87FEF8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0BDB2-3FB0-5A42-947C-8458FB881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Zillow Home Value Index:</a:t>
            </a:r>
          </a:p>
          <a:p>
            <a:pPr lvl="2"/>
            <a:r>
              <a:rPr lang="en-US" dirty="0"/>
              <a:t>Rape Risk has the most significant relationship with housing values</a:t>
            </a:r>
          </a:p>
          <a:p>
            <a:pPr lvl="2"/>
            <a:r>
              <a:rPr lang="en-US" dirty="0"/>
              <a:t>Santa Clara County has the highest opportunity for opportunistic real estate</a:t>
            </a:r>
          </a:p>
          <a:p>
            <a:pPr lvl="2"/>
            <a:r>
              <a:rPr lang="en-US" dirty="0"/>
              <a:t>Zip Codes in San Jose are the highest opportunity for opportunistic investing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r>
              <a:rPr lang="en-US" dirty="0"/>
              <a:t>Median price per square foot:</a:t>
            </a:r>
          </a:p>
          <a:p>
            <a:pPr lvl="2"/>
            <a:r>
              <a:rPr lang="en-US" dirty="0"/>
              <a:t>Burglary Risk has the most significant relationship with housing values per square foot</a:t>
            </a:r>
          </a:p>
          <a:p>
            <a:pPr lvl="2"/>
            <a:r>
              <a:rPr lang="en-US" dirty="0"/>
              <a:t>Fairfield County, CT has the highest opportunity for opportunistic real estate</a:t>
            </a:r>
          </a:p>
          <a:p>
            <a:pPr lvl="2"/>
            <a:r>
              <a:rPr lang="en-US" dirty="0"/>
              <a:t>Zip Codes in New York are the highest opportunity for opportunistic investing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98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4DD0C-F479-2B46-A1DD-5AB784340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 / Exec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12F8C-9B27-0E43-82E6-8FDE6D95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Project question: How are crime rates related to indexes of housing value?</a:t>
            </a:r>
          </a:p>
          <a:p>
            <a:r>
              <a:rPr lang="en-US" dirty="0"/>
              <a:t>Project application: Opportunistic real-estate investing</a:t>
            </a:r>
          </a:p>
          <a:p>
            <a:r>
              <a:rPr lang="en-US" dirty="0"/>
              <a:t>Data sources: Zillow research data (CSV);  ATTOM Community API</a:t>
            </a:r>
          </a:p>
          <a:p>
            <a:r>
              <a:rPr lang="en-US" dirty="0"/>
              <a:t>Primary data: Crime risks &amp; housing values at zip code level</a:t>
            </a:r>
          </a:p>
          <a:p>
            <a:r>
              <a:rPr lang="en-US" dirty="0"/>
              <a:t>Method:  Analyze regression outputs on nationwide &amp; county level</a:t>
            </a:r>
          </a:p>
          <a:p>
            <a:r>
              <a:rPr lang="en-US" dirty="0"/>
              <a:t>Conclusion: </a:t>
            </a:r>
          </a:p>
          <a:p>
            <a:pPr lvl="1"/>
            <a:r>
              <a:rPr lang="en-US" dirty="0"/>
              <a:t>Most significant type of crime varies by measure of housing value</a:t>
            </a:r>
          </a:p>
          <a:p>
            <a:pPr lvl="1"/>
            <a:r>
              <a:rPr lang="en-US" dirty="0"/>
              <a:t>East coast counties have the strongest relationship between price per </a:t>
            </a:r>
            <a:r>
              <a:rPr lang="en-US" dirty="0" err="1"/>
              <a:t>sqft</a:t>
            </a:r>
            <a:r>
              <a:rPr lang="en-US" dirty="0"/>
              <a:t> and crime</a:t>
            </a:r>
          </a:p>
          <a:p>
            <a:pPr lvl="1"/>
            <a:r>
              <a:rPr lang="en-US" dirty="0"/>
              <a:t>West coast counties have the strongest relationship between home value and crime</a:t>
            </a:r>
          </a:p>
          <a:p>
            <a:pPr lvl="1"/>
            <a:r>
              <a:rPr lang="en-US" dirty="0"/>
              <a:t>Zip codes in San Jose &amp; New York have the highest potential for opportunistic investing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88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7DB9-3CDA-7440-9430-148CE1992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Exploration &amp; Cleaning – Zip Codes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CC4564-4389-9B4E-BBA5-A70BD76FC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6025" y="1878468"/>
            <a:ext cx="6754373" cy="3063558"/>
          </a:xfrm>
          <a:ln w="2222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C599E8-A215-1340-8EF0-965BAB6D3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259" y="5016168"/>
            <a:ext cx="1683903" cy="1747618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9744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7AE7-952F-2847-B817-36F2C4BA4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795" y="396746"/>
            <a:ext cx="9603275" cy="1049235"/>
          </a:xfrm>
        </p:spPr>
        <p:txBody>
          <a:bodyPr/>
          <a:lstStyle/>
          <a:p>
            <a:pPr algn="ctr"/>
            <a:r>
              <a:rPr lang="en-US" dirty="0"/>
              <a:t>Data Exploration &amp; Cleaning – Pulling from the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86AE3-4022-AD49-BF8B-3CF6735E8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483" y="1742543"/>
            <a:ext cx="7901897" cy="4964389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9750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B0838-7E52-FB4D-A2F0-C2DDED410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Exploration – Nationwide Coverage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CEF28-EF80-F343-BFF1-7E13C19AD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216" y="2051462"/>
            <a:ext cx="9143999" cy="4572000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862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3FFA-7E75-994E-AC80-CA10D910B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Process – Nationwide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63B5B0-DCC1-6443-B48F-8B89E3B7B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66" y="1583653"/>
            <a:ext cx="10020300" cy="5092700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5712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ED5E8-BAEA-D146-ADAD-2ED78A37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– Correlation by Crime Variable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00D2AE-B95A-E444-8060-2C0D2A665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53B9B5-30D2-9F44-AD40-111B19D83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714" y="1977321"/>
            <a:ext cx="5130800" cy="4495800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43A2F7-8076-824F-90B0-D06D8719E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71" y="1977321"/>
            <a:ext cx="5130800" cy="4495800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396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634F1-E85E-BF43-86D8-B99611308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Analysis - Linear regression of Rape Risk on Zillow Home Value Index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E63E33-F500-7541-9733-F1CD0ACC7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65" y="1989436"/>
            <a:ext cx="5096785" cy="4091931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D495F3-520F-0F49-A347-62C7EC995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782" y="1989436"/>
            <a:ext cx="5942777" cy="4091931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7766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FADAD-2B11-FA47-9C43-DA6D5846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 – County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1EAD9-BE53-3849-8164-AB3883E0F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383" y="1329136"/>
            <a:ext cx="7637665" cy="5474043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502320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{947839CE-E337-6E48-8D68-A596067ABE6D}tf10001119</Template>
  <TotalTime>4768</TotalTime>
  <Words>327</Words>
  <Application>Microsoft Macintosh PowerPoint</Application>
  <PresentationFormat>Widescreen</PresentationFormat>
  <Paragraphs>62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Gill Sans MT</vt:lpstr>
      <vt:lpstr>Gallery</vt:lpstr>
      <vt:lpstr>”There goes the neighborhood” Gentrification &amp; House value- Zillow House Prices &amp; crime data</vt:lpstr>
      <vt:lpstr>Intro / Exec Summary</vt:lpstr>
      <vt:lpstr>Data Exploration &amp; Cleaning – Zip Codes</vt:lpstr>
      <vt:lpstr>Data Exploration &amp; Cleaning – Pulling from the API</vt:lpstr>
      <vt:lpstr>Data Exploration – Nationwide Coverage</vt:lpstr>
      <vt:lpstr>Analysis Process – Nationwide Level</vt:lpstr>
      <vt:lpstr>Analysis – Correlation by Crime Variable</vt:lpstr>
      <vt:lpstr>Analysis - Linear regression of Rape Risk on Zillow Home Value Index</vt:lpstr>
      <vt:lpstr>Analysis Process – County Level</vt:lpstr>
      <vt:lpstr>Data Exploration – sufficient data at County Level</vt:lpstr>
      <vt:lpstr>Analysis – All Counties vs Significant Counties</vt:lpstr>
      <vt:lpstr>Analysis – Highest slope of Significant Counties</vt:lpstr>
      <vt:lpstr>Analysis – Zip Codes most standing to gain value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”There goes the neighborhood” Gentrification &amp; House value- Zillow House Prices &amp; crime data</dc:title>
  <dc:creator>Edward Shafron</dc:creator>
  <cp:lastModifiedBy>Clinton Wynne</cp:lastModifiedBy>
  <cp:revision>28</cp:revision>
  <dcterms:created xsi:type="dcterms:W3CDTF">2019-03-09T18:09:11Z</dcterms:created>
  <dcterms:modified xsi:type="dcterms:W3CDTF">2019-03-13T03:44:14Z</dcterms:modified>
</cp:coreProperties>
</file>